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68" r:id="rId5"/>
    <p:sldId id="269" r:id="rId6"/>
    <p:sldId id="270" r:id="rId7"/>
    <p:sldId id="266" r:id="rId8"/>
    <p:sldId id="267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맑은 고딕" panose="020B0503020000020004" pitchFamily="34" charset="-127"/>
      <p:regular r:id="rId27"/>
      <p:bold r:id="rId28"/>
    </p:embeddedFont>
    <p:embeddedFont>
      <p:font typeface="Pretendard Bold" panose="020B0604020202020204" charset="-127"/>
      <p:bold r:id="rId29"/>
    </p:embeddedFont>
    <p:embeddedFont>
      <p:font typeface="Pretendard Medium" panose="020B0604020202020204" charset="-127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retendard Regular" panose="020B0604020202020204" charset="-127"/>
      <p:regular r:id="rId35"/>
    </p:embeddedFont>
    <p:embeddedFont>
      <p:font typeface="Poppins ExtraLight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orient="horz" pos="5928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9408" userDrawn="1">
          <p15:clr>
            <a:srgbClr val="A4A3A4"/>
          </p15:clr>
        </p15:guide>
        <p15:guide id="6" orient="horz" pos="3340" userDrawn="1">
          <p15:clr>
            <a:srgbClr val="A4A3A4"/>
          </p15:clr>
        </p15:guide>
        <p15:guide id="7" orient="horz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F3F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pos="1920"/>
        <p:guide orient="horz" pos="5928"/>
        <p:guide pos="5760"/>
        <p:guide pos="9408"/>
        <p:guide orient="horz" pos="3340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AE769-37AE-42DE-BB5F-FE070A69B72E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7F98-7BAC-4E46-AAA2-7805025B2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7F98-7BAC-4E46-AAA2-7805025B20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0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pi.kakao.com/v2/local/search/address.json?query=$%7bencodeURIComponent(address)%7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"/>
            <a:ext cx="178562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4069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 dirty="0">
                <a:solidFill>
                  <a:srgbClr val="42CF3F"/>
                </a:solidFill>
                <a:latin typeface="Pretendard Bold"/>
              </a:rPr>
              <a:t>TRIP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2A2A2A">
                    <a:alpha val="70196"/>
                  </a:srgbClr>
                </a:solidFill>
                <a:ea typeface="Pretendard Regular"/>
              </a:rPr>
              <a:t>팀원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백수정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구형준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김강태</a:t>
            </a:r>
            <a:r>
              <a:rPr lang="en-US" sz="2300" b="0" i="0" u="none" strike="noStrike" dirty="0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 dirty="0" err="1">
                <a:solidFill>
                  <a:srgbClr val="2A2A2A">
                    <a:alpha val="70196"/>
                  </a:srgbClr>
                </a:solidFill>
                <a:ea typeface="Pretendard Regular"/>
              </a:rPr>
              <a:t>안성빈</a:t>
            </a:r>
            <a:endParaRPr lang="ko-KR" sz="2300" b="0" i="0" u="none" strike="noStrike" dirty="0">
              <a:solidFill>
                <a:srgbClr val="2A2A2A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2CF3F"/>
                </a:solidFill>
                <a:latin typeface="Pretendard Medium"/>
              </a:rPr>
              <a:t>Date.  2024.07.12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코리아</a:t>
            </a:r>
            <a:r>
              <a:rPr lang="en-US" sz="1600" b="0" i="0" u="none" strike="noStrike" spc="300">
                <a:solidFill>
                  <a:srgbClr val="42CF3F"/>
                </a:solidFill>
                <a:latin typeface="Pretendard Bold"/>
              </a:rPr>
              <a:t>IT</a:t>
            </a:r>
            <a:r>
              <a:rPr lang="ko-KR" sz="1600" b="0" i="0" u="none" strike="noStrike" spc="300">
                <a:solidFill>
                  <a:srgbClr val="42CF3F"/>
                </a:solidFill>
                <a:ea typeface="Pretendard Bold"/>
              </a:rPr>
              <a:t>아카데미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회원가입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0" y="2876550"/>
            <a:ext cx="11925300" cy="653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60870" t="61270" r="21118" b="24180"/>
          <a:stretch/>
        </p:blipFill>
        <p:spPr>
          <a:xfrm>
            <a:off x="13639800" y="3848100"/>
            <a:ext cx="1104900" cy="362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65849" t="75276" r="7180" b="7820"/>
          <a:stretch/>
        </p:blipFill>
        <p:spPr>
          <a:xfrm>
            <a:off x="14782800" y="3848100"/>
            <a:ext cx="1466850" cy="3955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29085" t="62802" r="28104" b="15665"/>
          <a:stretch/>
        </p:blipFill>
        <p:spPr>
          <a:xfrm>
            <a:off x="13487400" y="5600700"/>
            <a:ext cx="2590800" cy="106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848100"/>
            <a:ext cx="5181600" cy="3505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77400" y="5143500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>
            <a:off x="10668000" y="5302250"/>
            <a:ext cx="2819400" cy="12700"/>
          </a:xfrm>
          <a:prstGeom prst="bentConnector3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87400" y="43053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체크 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없으면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사용 가능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＂ ,</a:t>
            </a: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된 아이디가 있으면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확인시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15300" y="5448300"/>
            <a:ext cx="24765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258800" y="68961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 가능한 아이디가 아닐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중복 확인이 필요합니다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8" name="꺾인 연결선 27"/>
          <p:cNvCxnSpPr>
            <a:stCxn id="23" idx="3"/>
          </p:cNvCxnSpPr>
          <p:nvPr/>
        </p:nvCxnSpPr>
        <p:spPr>
          <a:xfrm>
            <a:off x="10591800" y="5600700"/>
            <a:ext cx="2743200" cy="2667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11200" y="876436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비밀번호가 일치하지 않습니다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ko-KR" altLang="en-US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1200" y="7658100"/>
            <a:ext cx="2743200" cy="106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620000" y="6846794"/>
            <a:ext cx="2971800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5" idx="1"/>
            <a:endCxn id="15" idx="3"/>
          </p:cNvCxnSpPr>
          <p:nvPr/>
        </p:nvCxnSpPr>
        <p:spPr>
          <a:xfrm rot="10800000">
            <a:off x="5638800" y="5600701"/>
            <a:ext cx="1981200" cy="13850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43000" y="7886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정상적으로 기입하고 로그인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가입 성공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 후 로그인 화면으로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9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로그인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03" y="2857500"/>
            <a:ext cx="11973697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848100"/>
            <a:ext cx="3962400" cy="3393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20472" t="-1392" r="-3944" b="7430"/>
          <a:stretch/>
        </p:blipFill>
        <p:spPr>
          <a:xfrm>
            <a:off x="12801600" y="5219700"/>
            <a:ext cx="3984322" cy="13603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77200" y="5663453"/>
            <a:ext cx="1905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  <a:endCxn id="9" idx="3"/>
          </p:cNvCxnSpPr>
          <p:nvPr/>
        </p:nvCxnSpPr>
        <p:spPr>
          <a:xfrm rot="10800000">
            <a:off x="5410200" y="5544729"/>
            <a:ext cx="2667000" cy="27112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7581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비밀번호과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다를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실패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 또는 비밀번호를 확인하세요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9" name="꺾인 연결선 18"/>
          <p:cNvCxnSpPr>
            <a:stCxn id="11" idx="3"/>
          </p:cNvCxnSpPr>
          <p:nvPr/>
        </p:nvCxnSpPr>
        <p:spPr>
          <a:xfrm>
            <a:off x="9982200" y="5815853"/>
            <a:ext cx="2667000" cy="13447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649200" y="65913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성공시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Header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로그인 정보 및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L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ogout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1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690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정보 등록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1" y="2857500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5154" r="1799" b="7501"/>
          <a:stretch/>
        </p:blipFill>
        <p:spPr>
          <a:xfrm>
            <a:off x="12954000" y="4544545"/>
            <a:ext cx="4289612" cy="1515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12422" y="7658100"/>
            <a:ext cx="300317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3"/>
            <a:endCxn id="9" idx="1"/>
          </p:cNvCxnSpPr>
          <p:nvPr/>
        </p:nvCxnSpPr>
        <p:spPr>
          <a:xfrm flipV="1">
            <a:off x="10515599" y="5302250"/>
            <a:ext cx="2438401" cy="250825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30200" y="63627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82001" y="5753100"/>
            <a:ext cx="205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0" idx="3"/>
          </p:cNvCxnSpPr>
          <p:nvPr/>
        </p:nvCxnSpPr>
        <p:spPr>
          <a:xfrm rot="10800000">
            <a:off x="4724401" y="5864562"/>
            <a:ext cx="3657601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89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24" y="2857500"/>
            <a:ext cx="11994776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5067300"/>
            <a:ext cx="4391025" cy="1466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646394"/>
            <a:ext cx="3962400" cy="44363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42411" y="8191500"/>
            <a:ext cx="2720789" cy="280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 flipV="1">
            <a:off x="10363200" y="5835650"/>
            <a:ext cx="2720789" cy="249592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2600" y="68199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필드를 입력하지 않고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빈칸이 존재합니다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칸을 채워주세요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8200" y="5753100"/>
            <a:ext cx="1828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724400" y="5864562"/>
            <a:ext cx="3733800" cy="28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83439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시 카카오 주소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정확한 주소 가져올 수 있음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68827"/>
            <a:ext cx="11963400" cy="6541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3695700"/>
            <a:ext cx="4038600" cy="30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t="-1" b="52271"/>
          <a:stretch/>
        </p:blipFill>
        <p:spPr>
          <a:xfrm>
            <a:off x="341082" y="6438900"/>
            <a:ext cx="4114800" cy="1877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733" t="1417" b="-1"/>
          <a:stretch/>
        </p:blipFill>
        <p:spPr>
          <a:xfrm>
            <a:off x="341082" y="2705100"/>
            <a:ext cx="4267200" cy="29583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flipV="1">
            <a:off x="12743544" y="4062186"/>
            <a:ext cx="457200" cy="195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0"/>
            <a:endCxn id="9" idx="1"/>
          </p:cNvCxnSpPr>
          <p:nvPr/>
        </p:nvCxnSpPr>
        <p:spPr>
          <a:xfrm rot="16200000" flipH="1">
            <a:off x="13015425" y="4214324"/>
            <a:ext cx="962095" cy="1048656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92200" y="69723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882" y="59055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여행 정보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7101114" y="5481481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1"/>
            <a:endCxn id="8" idx="3"/>
          </p:cNvCxnSpPr>
          <p:nvPr/>
        </p:nvCxnSpPr>
        <p:spPr>
          <a:xfrm rot="10800000">
            <a:off x="4608282" y="4184252"/>
            <a:ext cx="2492832" cy="135683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7010400" y="4305300"/>
            <a:ext cx="19050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4" idx="0"/>
            <a:endCxn id="10" idx="3"/>
          </p:cNvCxnSpPr>
          <p:nvPr/>
        </p:nvCxnSpPr>
        <p:spPr>
          <a:xfrm rot="5400000">
            <a:off x="5320845" y="4735737"/>
            <a:ext cx="1777093" cy="3507018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9682" y="85079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1186886" y="8405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3639800" y="7962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2" name="꺾인 연결선 31"/>
          <p:cNvCxnSpPr>
            <a:stCxn id="30" idx="3"/>
            <a:endCxn id="31" idx="1"/>
          </p:cNvCxnSpPr>
          <p:nvPr/>
        </p:nvCxnSpPr>
        <p:spPr>
          <a:xfrm flipV="1">
            <a:off x="11339286" y="8147566"/>
            <a:ext cx="2300514" cy="33422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현황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238500"/>
            <a:ext cx="10820400" cy="5644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3550" y="2866571"/>
            <a:ext cx="1847850" cy="3981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2757" y="3390900"/>
            <a:ext cx="3907986" cy="312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2899" t="1407" b="352"/>
          <a:stretch/>
        </p:blipFill>
        <p:spPr>
          <a:xfrm>
            <a:off x="838200" y="2930424"/>
            <a:ext cx="3741058" cy="31274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b="30432"/>
          <a:stretch/>
        </p:blipFill>
        <p:spPr>
          <a:xfrm>
            <a:off x="1600200" y="6667500"/>
            <a:ext cx="3559327" cy="2291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" y="6134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클릭 시 축제 수정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320314" y="5495472"/>
            <a:ext cx="152400" cy="119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1"/>
            <a:endCxn id="11" idx="3"/>
          </p:cNvCxnSpPr>
          <p:nvPr/>
        </p:nvCxnSpPr>
        <p:spPr>
          <a:xfrm rot="10800000">
            <a:off x="4579258" y="4494163"/>
            <a:ext cx="3741056" cy="106091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flipV="1">
            <a:off x="10058400" y="4457700"/>
            <a:ext cx="17145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0"/>
            <a:endCxn id="12" idx="3"/>
          </p:cNvCxnSpPr>
          <p:nvPr/>
        </p:nvCxnSpPr>
        <p:spPr>
          <a:xfrm rot="5400000">
            <a:off x="6969428" y="3867000"/>
            <a:ext cx="2136322" cy="5756123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0200" y="90413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06600" y="6896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옵션에 따라 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여행 현황  확인 가능 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11887200" y="4247244"/>
            <a:ext cx="10287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0"/>
          </p:cNvCxnSpPr>
          <p:nvPr/>
        </p:nvCxnSpPr>
        <p:spPr>
          <a:xfrm rot="16200000" flipH="1">
            <a:off x="12601574" y="4275820"/>
            <a:ext cx="381002" cy="78105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V="1">
            <a:off x="8396514" y="8024586"/>
            <a:ext cx="152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573000" y="83439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버튼 클릭 시 여행 정보 삭제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4" name="꺾인 연결선 33"/>
          <p:cNvCxnSpPr>
            <a:stCxn id="32" idx="3"/>
            <a:endCxn id="33" idx="1"/>
          </p:cNvCxnSpPr>
          <p:nvPr/>
        </p:nvCxnSpPr>
        <p:spPr>
          <a:xfrm>
            <a:off x="8548914" y="8100786"/>
            <a:ext cx="4024086" cy="42778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2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375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2842986"/>
            <a:ext cx="118110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00" y="8115300"/>
            <a:ext cx="4219575" cy="1428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3619500"/>
            <a:ext cx="4808468" cy="2971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628900"/>
            <a:ext cx="3810000" cy="42221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6858000" y="8267700"/>
            <a:ext cx="4419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258800" y="66675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 리뷰 등록 및 리스트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리뷰는 계정 당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번씩만 작성 가능</a:t>
            </a:r>
            <a:endParaRPr lang="en-US" altLang="ko-KR" dirty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 이상 작성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 등록된 리뷰가 있습니다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”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5" name="꺾인 연결선 14"/>
          <p:cNvCxnSpPr>
            <a:stCxn id="13" idx="3"/>
            <a:endCxn id="10" idx="1"/>
          </p:cNvCxnSpPr>
          <p:nvPr/>
        </p:nvCxnSpPr>
        <p:spPr>
          <a:xfrm flipV="1">
            <a:off x="11277600" y="5105400"/>
            <a:ext cx="1828800" cy="35052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flipV="1">
            <a:off x="6881586" y="5477328"/>
            <a:ext cx="4396014" cy="271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11" idx="3"/>
          </p:cNvCxnSpPr>
          <p:nvPr/>
        </p:nvCxnSpPr>
        <p:spPr>
          <a:xfrm rot="10800000">
            <a:off x="4648200" y="4739976"/>
            <a:ext cx="2233386" cy="2094439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61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10604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상세페이지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781300"/>
            <a:ext cx="12039600" cy="670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351566"/>
            <a:ext cx="4114800" cy="39013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7200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주소를 기준으로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활용하여 해당하는 위치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클릭 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Google Map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705600" y="6001502"/>
            <a:ext cx="4572000" cy="2799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</p:cNvCxnSpPr>
          <p:nvPr/>
        </p:nvCxnSpPr>
        <p:spPr>
          <a:xfrm rot="10800000">
            <a:off x="4472214" y="5264153"/>
            <a:ext cx="2233386" cy="213714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25400" y="80391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 페이지는 리뷰 기능 </a:t>
            </a:r>
            <a:r>
              <a:rPr lang="en-US" altLang="ko-KR" dirty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27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928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국내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1"/>
            <a:ext cx="11963400" cy="655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7732" r="2150"/>
          <a:stretch/>
        </p:blipFill>
        <p:spPr>
          <a:xfrm>
            <a:off x="11564257" y="3695700"/>
            <a:ext cx="6705600" cy="2400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35000" y="5524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30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23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길찾기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 페이지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2628900"/>
            <a:ext cx="11506200" cy="59719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1506200" y="36195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9" idx="3"/>
          </p:cNvCxnSpPr>
          <p:nvPr/>
        </p:nvCxnSpPr>
        <p:spPr>
          <a:xfrm>
            <a:off x="12039600" y="3771900"/>
            <a:ext cx="10668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35000" y="4381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45339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위치에서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부터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여행 장소까지 거리 카카오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 API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5562600" y="3619500"/>
            <a:ext cx="5943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0"/>
          </p:cNvCxnSpPr>
          <p:nvPr/>
        </p:nvCxnSpPr>
        <p:spPr>
          <a:xfrm rot="10800000" flipV="1">
            <a:off x="3619500" y="3771900"/>
            <a:ext cx="1943100" cy="762000"/>
          </a:xfrm>
          <a:prstGeom prst="bentConnector2">
            <a:avLst/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2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99073" y="6357257"/>
            <a:ext cx="4457700" cy="1066800"/>
            <a:chOff x="2324100" y="6667500"/>
            <a:chExt cx="4457700" cy="1066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err="1" smtClean="0">
                  <a:solidFill>
                    <a:srgbClr val="FFFFFF"/>
                  </a:solidFill>
                  <a:ea typeface="Pretendard Medium"/>
                </a:rPr>
                <a:t>팀원소개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담당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01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 dirty="0" smtClean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600" b="0" i="0" u="none" strike="noStrike" spc="300" dirty="0">
              <a:solidFill>
                <a:srgbClr val="FFFFFF"/>
              </a:solidFill>
              <a:latin typeface="Pretendard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840794" y="6362700"/>
            <a:ext cx="4457700" cy="1066800"/>
            <a:chOff x="2324100" y="6667500"/>
            <a:chExt cx="4457700" cy="1066800"/>
          </a:xfrm>
        </p:grpSpPr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1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프로젝트 개요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주제 선정 이유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주요 기능</a:t>
              </a:r>
              <a:endParaRPr lang="en-US" altLang="ko-KR" sz="1600" dirty="0" smtClean="0">
                <a:solidFill>
                  <a:srgbClr val="FFFFFF"/>
                </a:solidFill>
                <a:ea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  <a:ea typeface="Pretendard Regular"/>
                </a:rPr>
                <a:t>장점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02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294806" y="6392197"/>
            <a:ext cx="4457700" cy="1066800"/>
            <a:chOff x="2324100" y="6667500"/>
            <a:chExt cx="4457700" cy="1066800"/>
          </a:xfrm>
        </p:grpSpPr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46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API 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명세서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47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smtClean="0">
                  <a:solidFill>
                    <a:srgbClr val="FFFFFF"/>
                  </a:solidFill>
                  <a:ea typeface="Pretendard Regular"/>
                </a:rPr>
                <a:t>API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명세서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03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200767" y="8156560"/>
            <a:ext cx="4457700" cy="1066800"/>
            <a:chOff x="2324100" y="6667500"/>
            <a:chExt cx="4457700" cy="1066800"/>
          </a:xfrm>
        </p:grpSpPr>
        <p:pic>
          <p:nvPicPr>
            <p:cNvPr id="8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8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개발환경 및 기술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개발환경</a:t>
              </a:r>
              <a:r>
                <a:rPr lang="en-US" altLang="ko-KR" sz="1600" dirty="0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altLang="en-US" sz="1600" dirty="0" smtClean="0">
                  <a:solidFill>
                    <a:srgbClr val="FFFFFF"/>
                  </a:solidFill>
                  <a:latin typeface="Pretendard Regular"/>
                </a:rPr>
                <a:t>및 개발도구</a:t>
              </a:r>
              <a:endParaRPr lang="en-US" altLang="ko-KR" sz="1600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개발 언어 및 프레임워크</a:t>
              </a:r>
              <a:endParaRPr lang="en-US" altLang="ko-KR" sz="1600" b="0" i="0" u="none" strike="noStrike" dirty="0" smtClean="0">
                <a:solidFill>
                  <a:srgbClr val="FFFFFF"/>
                </a:solidFill>
                <a:latin typeface="Pretendard Regular"/>
              </a:endParaRPr>
            </a:p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latin typeface="Pretendard Regular"/>
                </a:rPr>
                <a:t>API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04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642488" y="8162003"/>
            <a:ext cx="4457700" cy="1066800"/>
            <a:chOff x="2324100" y="6667500"/>
            <a:chExt cx="4457700" cy="1066800"/>
          </a:xfrm>
        </p:grpSpPr>
        <p:pic>
          <p:nvPicPr>
            <p:cNvPr id="9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메뉴 구조도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프로그램 메뉴 구조도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05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096500" y="8191500"/>
            <a:ext cx="4457700" cy="1066800"/>
            <a:chOff x="2324100" y="6667500"/>
            <a:chExt cx="4457700" cy="1066800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98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en-US" altLang="ko-KR" sz="2300" dirty="0" smtClean="0">
                  <a:solidFill>
                    <a:srgbClr val="FFFFFF"/>
                  </a:solidFill>
                  <a:ea typeface="Pretendard Medium"/>
                </a:rPr>
                <a:t>ERD</a:t>
              </a: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관계도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99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en-US" sz="1600" dirty="0" smtClean="0">
                  <a:solidFill>
                    <a:srgbClr val="FFFFFF"/>
                  </a:solidFill>
                  <a:ea typeface="Pretendard Regular"/>
                </a:rPr>
                <a:t>ERD </a:t>
              </a: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관계도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0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06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3741809" y="8191500"/>
            <a:ext cx="4457700" cy="1066800"/>
            <a:chOff x="2324100" y="6667500"/>
            <a:chExt cx="4457700" cy="1066800"/>
          </a:xfrm>
        </p:grpSpPr>
        <p:pic>
          <p:nvPicPr>
            <p:cNvPr id="102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6900" y="7162800"/>
              <a:ext cx="876300" cy="25400"/>
            </a:xfrm>
            <a:prstGeom prst="rect">
              <a:avLst/>
            </a:prstGeom>
          </p:spPr>
        </p:pic>
        <p:sp>
          <p:nvSpPr>
            <p:cNvPr id="103" name="TextBox 6"/>
            <p:cNvSpPr txBox="1"/>
            <p:nvPr/>
          </p:nvSpPr>
          <p:spPr>
            <a:xfrm>
              <a:off x="3860800" y="6667500"/>
              <a:ext cx="2921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5449"/>
                </a:lnSpc>
              </a:pPr>
              <a:r>
                <a:rPr lang="ko-KR" altLang="en-US" sz="2300" dirty="0" smtClean="0">
                  <a:solidFill>
                    <a:srgbClr val="FFFFFF"/>
                  </a:solidFill>
                  <a:ea typeface="Pretendard Medium"/>
                </a:rPr>
                <a:t>상세 기능</a:t>
              </a:r>
              <a:endParaRPr lang="ko-KR" sz="2300" b="0" i="0" u="none" strike="noStrike" dirty="0">
                <a:solidFill>
                  <a:srgbClr val="FFFFFF"/>
                </a:solidFill>
                <a:ea typeface="Pretendard Medium"/>
              </a:endParaRPr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3860800" y="7124700"/>
              <a:ext cx="28956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2839"/>
                </a:lnSpc>
                <a:buClr>
                  <a:srgbClr val="FFFFFF"/>
                </a:buClr>
                <a:buFont typeface="Arial"/>
                <a:buChar char="●"/>
              </a:pPr>
              <a:r>
                <a:rPr lang="ko-KR" altLang="en-US" sz="1600" dirty="0" smtClean="0">
                  <a:solidFill>
                    <a:srgbClr val="FFFFFF"/>
                  </a:solidFill>
                  <a:ea typeface="Pretendard Regular"/>
                </a:rPr>
                <a:t>프로그램 상세 기능</a:t>
              </a:r>
              <a:endParaRPr lang="en-US" sz="16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324100" y="6667500"/>
              <a:ext cx="130810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7980"/>
                </a:lnSpc>
              </a:pPr>
              <a:r>
                <a:rPr lang="en-US" sz="6000" b="0" i="0" u="none" strike="noStrike" dirty="0" smtClean="0">
                  <a:solidFill>
                    <a:srgbClr val="FFFFFF"/>
                  </a:solidFill>
                  <a:latin typeface="Poppins ExtraLight"/>
                </a:rPr>
                <a:t>07</a:t>
              </a:r>
              <a:endParaRPr lang="en-US" sz="6000" b="0" i="0" u="none" strike="noStrike" dirty="0">
                <a:solidFill>
                  <a:srgbClr val="FFFFFF"/>
                </a:solidFill>
                <a:latin typeface="Poppins Extra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9156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</a:t>
            </a: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해외 여행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9741"/>
            <a:ext cx="11963400" cy="6550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3186" r="2453"/>
          <a:stretch/>
        </p:blipFill>
        <p:spPr>
          <a:xfrm>
            <a:off x="12039599" y="3238500"/>
            <a:ext cx="6239436" cy="16150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15941" t="23273"/>
          <a:stretch/>
        </p:blipFill>
        <p:spPr>
          <a:xfrm>
            <a:off x="1919061" y="3619500"/>
            <a:ext cx="1128939" cy="14251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7725228" y="3695700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3"/>
          </p:cNvCxnSpPr>
          <p:nvPr/>
        </p:nvCxnSpPr>
        <p:spPr>
          <a:xfrm rot="10800000" flipV="1">
            <a:off x="3048000" y="3886199"/>
            <a:ext cx="4677228" cy="445861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53022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카테고리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73200" y="49660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210300"/>
            <a:ext cx="3962400" cy="167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0" y="7810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2268200" y="6743700"/>
            <a:ext cx="53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3"/>
          </p:cNvCxnSpPr>
          <p:nvPr/>
        </p:nvCxnSpPr>
        <p:spPr>
          <a:xfrm>
            <a:off x="12801600" y="6896100"/>
            <a:ext cx="8382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020800" y="74295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 정보 페이지로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3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공항 정보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12" y="2857500"/>
            <a:ext cx="11940988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811" r="16782"/>
          <a:stretch/>
        </p:blipFill>
        <p:spPr>
          <a:xfrm>
            <a:off x="533400" y="4610100"/>
            <a:ext cx="5476209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81153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출발지  검색 시 근처 공항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1811000" y="4000500"/>
            <a:ext cx="60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>
            <a:off x="12420600" y="4152900"/>
            <a:ext cx="990600" cy="7620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39800" y="4762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카카오맵으로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검색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32" y="2857500"/>
            <a:ext cx="11571767" cy="60120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067300"/>
            <a:ext cx="2755392" cy="287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26891" t="46068" r="16943" b="8423"/>
          <a:stretch/>
        </p:blipFill>
        <p:spPr>
          <a:xfrm>
            <a:off x="1524000" y="2857500"/>
            <a:ext cx="1114425" cy="10959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9941" y="3086100"/>
            <a:ext cx="6172200" cy="12013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5600700"/>
            <a:ext cx="4048125" cy="1533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44600" y="46101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결과에 따른 결과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92200" y="72771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 결과가 없을 경우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검색결과 없습니다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7711781" y="3641912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1" idx="3"/>
          </p:cNvCxnSpPr>
          <p:nvPr/>
        </p:nvCxnSpPr>
        <p:spPr>
          <a:xfrm rot="10800000">
            <a:off x="2638425" y="3405468"/>
            <a:ext cx="5073356" cy="42694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47800" y="8115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 시 상세페이지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3000" y="40767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검색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4800600" y="4457700"/>
            <a:ext cx="8077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1"/>
            <a:endCxn id="8" idx="3"/>
          </p:cNvCxnSpPr>
          <p:nvPr/>
        </p:nvCxnSpPr>
        <p:spPr>
          <a:xfrm rot="10800000" flipV="1">
            <a:off x="4203192" y="4572000"/>
            <a:ext cx="597408" cy="19304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623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여행지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0" y="3619500"/>
            <a:ext cx="4876800" cy="44204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924300"/>
            <a:ext cx="4907340" cy="3352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7962900"/>
            <a:ext cx="704850" cy="7155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8202705" y="4000500"/>
            <a:ext cx="87854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1"/>
            <a:endCxn id="7" idx="3"/>
          </p:cNvCxnSpPr>
          <p:nvPr/>
        </p:nvCxnSpPr>
        <p:spPr>
          <a:xfrm rot="10800000" flipV="1">
            <a:off x="5212141" y="4152900"/>
            <a:ext cx="2990565" cy="1447800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73533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랭킹 확인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l="9064" t="9519" r="10526" b="9337"/>
          <a:stretch/>
        </p:blipFill>
        <p:spPr>
          <a:xfrm>
            <a:off x="914400" y="7353300"/>
            <a:ext cx="623455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97000" y="80391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수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평점 수 기준으로 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1~3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9076765" y="4000500"/>
            <a:ext cx="7888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3"/>
            <a:endCxn id="10" idx="1"/>
          </p:cNvCxnSpPr>
          <p:nvPr/>
        </p:nvCxnSpPr>
        <p:spPr>
          <a:xfrm>
            <a:off x="9865660" y="4152900"/>
            <a:ext cx="3088340" cy="1676808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flipV="1">
            <a:off x="6934200" y="6667500"/>
            <a:ext cx="41148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81400" y="8572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이미지 </a:t>
            </a:r>
            <a:r>
              <a:rPr lang="ko-KR" altLang="en-US" dirty="0" err="1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클릭시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상세 페이지 이동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31" name="꺾인 연결선 30"/>
          <p:cNvCxnSpPr>
            <a:stCxn id="29" idx="1"/>
            <a:endCxn id="30" idx="3"/>
          </p:cNvCxnSpPr>
          <p:nvPr/>
        </p:nvCxnSpPr>
        <p:spPr>
          <a:xfrm rot="10800000" flipV="1">
            <a:off x="6019800" y="7315200"/>
            <a:ext cx="914400" cy="158046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35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축제 랭킹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8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600" y="3238500"/>
            <a:ext cx="1295400" cy="3867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8175811" y="4381500"/>
            <a:ext cx="177949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1"/>
            <a:endCxn id="13" idx="3"/>
          </p:cNvCxnSpPr>
          <p:nvPr/>
        </p:nvCxnSpPr>
        <p:spPr>
          <a:xfrm rot="10800000">
            <a:off x="3733801" y="4309766"/>
            <a:ext cx="4442011" cy="224135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43000" y="38481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기준으로 현재 진행중인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V="1">
            <a:off x="8254253" y="6438900"/>
            <a:ext cx="149934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9" idx="1"/>
            <a:endCxn id="21" idx="3"/>
          </p:cNvCxnSpPr>
          <p:nvPr/>
        </p:nvCxnSpPr>
        <p:spPr>
          <a:xfrm rot="10800000">
            <a:off x="3377477" y="6228666"/>
            <a:ext cx="4876776" cy="362634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1" y="5905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기준 날짜 월에 개최한 축제 개최일 순으로 표시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12523695" y="4112559"/>
            <a:ext cx="735106" cy="192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3"/>
            <a:endCxn id="8" idx="1"/>
          </p:cNvCxnSpPr>
          <p:nvPr/>
        </p:nvCxnSpPr>
        <p:spPr>
          <a:xfrm>
            <a:off x="13258801" y="4208929"/>
            <a:ext cx="2209799" cy="963146"/>
          </a:xfrm>
          <a:prstGeom prst="bentConnector3">
            <a:avLst>
              <a:gd name="adj1" fmla="val 50000"/>
            </a:avLst>
          </a:prstGeom>
          <a:ln w="38100">
            <a:solidFill>
              <a:srgbClr val="42CF3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240000" y="7429500"/>
            <a:ext cx="246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국내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</a:t>
            </a:r>
            <a:r>
              <a:rPr lang="en-US" altLang="ko-KR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), </a:t>
            </a:r>
            <a:r>
              <a:rPr lang="ko-KR" altLang="en-US" dirty="0" smtClean="0">
                <a:solidFill>
                  <a:srgbClr val="42C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해외 기준으로 확인 가능</a:t>
            </a:r>
            <a:endParaRPr lang="en-US" altLang="ko-KR" dirty="0" smtClean="0">
              <a:solidFill>
                <a:srgbClr val="42CF3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5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팀원 소개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>
                <a:solidFill>
                  <a:srgbClr val="42CF3F"/>
                </a:solidFill>
                <a:latin typeface="Poppins ExtraLight"/>
              </a:rPr>
              <a:t>01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538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11769" y="2796540"/>
            <a:ext cx="2743200" cy="2362200"/>
            <a:chOff x="1875503" y="2722306"/>
            <a:chExt cx="2743200" cy="236220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3"/>
            <a:stretch/>
          </p:blipFill>
          <p:spPr>
            <a:xfrm>
              <a:off x="2133600" y="3068894"/>
              <a:ext cx="2286000" cy="1846006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1875503" y="2722306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89081" y="2796540"/>
            <a:ext cx="2743200" cy="2362200"/>
            <a:chOff x="4953000" y="2781300"/>
            <a:chExt cx="2743200" cy="23622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7138" y="619125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디자인 작업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주소 검색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랭킹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상세페이지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895850" y="544830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24450" y="61912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 정보 검색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길찾기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공항편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정보 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77350" y="54673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05950" y="62103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등록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정보 목록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축제 상세페이지 구현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677900" y="5429250"/>
            <a:ext cx="4129662" cy="3352800"/>
          </a:xfrm>
          <a:prstGeom prst="roundRect">
            <a:avLst/>
          </a:prstGeom>
          <a:noFill/>
          <a:ln w="57150"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906500" y="617220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 기능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정보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여행지 랭킹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별점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메인 페이지 구현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0581" y="2796540"/>
            <a:ext cx="2743200" cy="2362200"/>
            <a:chOff x="4953000" y="2781300"/>
            <a:chExt cx="2743200" cy="2362200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71131" y="2796540"/>
            <a:ext cx="2743200" cy="2362200"/>
            <a:chOff x="4953000" y="2781300"/>
            <a:chExt cx="2743200" cy="23622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86100"/>
              <a:ext cx="1981200" cy="1769806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4953000" y="2781300"/>
              <a:ext cx="2743200" cy="2362200"/>
            </a:xfrm>
            <a:prstGeom prst="ellipse">
              <a:avLst/>
            </a:prstGeom>
            <a:noFill/>
            <a:ln w="76200">
              <a:solidFill>
                <a:srgbClr val="42C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711021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팀장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백수정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883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구형준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983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김강태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70383" y="5657850"/>
            <a:ext cx="17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팀원 </a:t>
            </a:r>
            <a:r>
              <a:rPr lang="en-US" altLang="ko-KR" sz="2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안성빈</a:t>
            </a:r>
            <a:endParaRPr lang="ko-KR" altLang="en-US" sz="2000" dirty="0">
              <a:solidFill>
                <a:srgbClr val="42CF3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9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프로젝트 개요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2CF3F"/>
                </a:solidFill>
                <a:latin typeface="Poppins ExtraLight"/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14550" y="2630879"/>
            <a:ext cx="14058900" cy="2260600"/>
            <a:chOff x="1943100" y="2630879"/>
            <a:chExt cx="14058900" cy="2260600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72500" y="-3998521"/>
              <a:ext cx="800100" cy="14058900"/>
            </a:xfrm>
            <a:prstGeom prst="rect">
              <a:avLst/>
            </a:prstGeom>
          </p:spPr>
        </p:pic>
        <p:sp>
          <p:nvSpPr>
            <p:cNvPr id="21" name="TextBox 7"/>
            <p:cNvSpPr txBox="1"/>
            <p:nvPr/>
          </p:nvSpPr>
          <p:spPr>
            <a:xfrm>
              <a:off x="5499100" y="31388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코로나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19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팬데믹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이후 최근 몇 년간 여행에 대한 관심과 수요가 급증하고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 smtClean="0">
                <a:solidFill>
                  <a:srgbClr val="2A2A2A"/>
                </a:solidFill>
                <a:latin typeface="Pretendard Regular"/>
              </a:endParaRPr>
            </a:p>
            <a:p>
              <a:pPr marL="34290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필요로 하는 여행 정보를 손쉽게 찾을 수 있는 페이지를 구성하고 싶기 때문이다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여행자들이 서로의 경험을 공유하고 소통하는 공간을 만들고 싶기 때문이다</a:t>
              </a:r>
              <a:r>
                <a:rPr lang="en-US" sz="2100" b="0" i="0" u="none" strike="noStrike" dirty="0" smtClean="0">
                  <a:solidFill>
                    <a:srgbClr val="2A2A2A"/>
                  </a:solidFill>
                  <a:latin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419600" y="3761179"/>
              <a:ext cx="1270000" cy="25400"/>
            </a:xfrm>
            <a:prstGeom prst="rect">
              <a:avLst/>
            </a:prstGeom>
          </p:spPr>
        </p:pic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72500" y="-2538021"/>
              <a:ext cx="800100" cy="140589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2705100" y="40151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050469" y="33655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선정 이유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14550" y="5098961"/>
            <a:ext cx="14058900" cy="2260600"/>
            <a:chOff x="1905499" y="5098961"/>
            <a:chExt cx="14058900" cy="2260600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34899" y="-1530439"/>
              <a:ext cx="800100" cy="14058900"/>
            </a:xfrm>
            <a:prstGeom prst="rect">
              <a:avLst/>
            </a:prstGeom>
          </p:spPr>
        </p:pic>
        <p:sp>
          <p:nvSpPr>
            <p:cNvPr id="27" name="TextBox 7"/>
            <p:cNvSpPr txBox="1"/>
            <p:nvPr/>
          </p:nvSpPr>
          <p:spPr>
            <a:xfrm>
              <a:off x="5461499" y="5606961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여행지 등록 및 정보 제공</a:t>
              </a:r>
              <a:endParaRPr lang="en-US" altLang="ko-KR" sz="2100" b="0" i="0" u="none" strike="noStrike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b="0" i="0" u="none" strike="noStrike" dirty="0" smtClean="0">
                  <a:solidFill>
                    <a:srgbClr val="2A2A2A"/>
                  </a:solidFill>
                  <a:ea typeface="Pretendard Regular"/>
                </a:rPr>
                <a:t>사용자 리뷰 및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평점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국내와 해외 여행지와 축제 검색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여행지 랭킹 시스템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페이지 로그인 기능</a:t>
              </a:r>
              <a:endParaRPr lang="en-US" altLang="ko-KR" sz="2100" dirty="0" smtClean="0">
                <a:solidFill>
                  <a:srgbClr val="2A2A2A"/>
                </a:solidFill>
                <a:ea typeface="Pretendard Regular"/>
              </a:endParaRPr>
            </a:p>
          </p:txBody>
        </p:sp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81999" y="6229261"/>
              <a:ext cx="1270000" cy="25400"/>
            </a:xfrm>
            <a:prstGeom prst="rect">
              <a:avLst/>
            </a:prstGeom>
          </p:spPr>
        </p:pic>
        <p:pic>
          <p:nvPicPr>
            <p:cNvPr id="2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34899" y="-69939"/>
              <a:ext cx="800100" cy="14058900"/>
            </a:xfrm>
            <a:prstGeom prst="rect">
              <a:avLst/>
            </a:prstGeom>
          </p:spPr>
        </p:pic>
        <p:sp>
          <p:nvSpPr>
            <p:cNvPr id="30" name="TextBox 10"/>
            <p:cNvSpPr txBox="1"/>
            <p:nvPr/>
          </p:nvSpPr>
          <p:spPr>
            <a:xfrm>
              <a:off x="2667499" y="6483261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012868" y="5833582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주요 기능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14550" y="7592779"/>
            <a:ext cx="14058900" cy="2260600"/>
            <a:chOff x="1893619" y="7592779"/>
            <a:chExt cx="14058900" cy="2260600"/>
          </a:xfrm>
        </p:grpSpPr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23019" y="963379"/>
              <a:ext cx="800100" cy="14058900"/>
            </a:xfrm>
            <a:prstGeom prst="rect">
              <a:avLst/>
            </a:prstGeom>
          </p:spPr>
        </p:pic>
        <p:sp>
          <p:nvSpPr>
            <p:cNvPr id="33" name="TextBox 7"/>
            <p:cNvSpPr txBox="1"/>
            <p:nvPr/>
          </p:nvSpPr>
          <p:spPr>
            <a:xfrm>
              <a:off x="5449619" y="8100779"/>
              <a:ext cx="9867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편의성 향상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사용자가 여행 정보를 한 곳에서 쉽게 찾을 수 있다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커뮤니티와 상호작용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사용자 리뷰 평점 시스템을 통해 신뢰할 수 있는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  <a:p>
              <a:pPr marL="342900" lvl="0" indent="-342900" algn="just">
                <a:lnSpc>
                  <a:spcPct val="136950"/>
                </a:lnSpc>
                <a:buClr>
                  <a:srgbClr val="2A2A2A"/>
                </a:buClr>
                <a:buFont typeface="Arial"/>
                <a:buChar char="●"/>
              </a:pP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종합적인 정보 제공 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–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길찾기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기능과 </a:t>
              </a:r>
              <a:r>
                <a:rPr lang="ko-KR" altLang="en-US" sz="2100" dirty="0" err="1" smtClean="0">
                  <a:solidFill>
                    <a:srgbClr val="2A2A2A"/>
                  </a:solidFill>
                  <a:ea typeface="Pretendard Regular"/>
                </a:rPr>
                <a:t>공항편</a:t>
              </a:r>
              <a:r>
                <a:rPr lang="ko-KR" altLang="en-US" sz="2100" dirty="0" smtClean="0">
                  <a:solidFill>
                    <a:srgbClr val="2A2A2A"/>
                  </a:solidFill>
                  <a:ea typeface="Pretendard Regular"/>
                </a:rPr>
                <a:t> 정보 등 다양한 정보를 제공한다</a:t>
              </a:r>
              <a:r>
                <a:rPr lang="en-US" altLang="ko-KR" sz="2100" dirty="0" smtClean="0">
                  <a:solidFill>
                    <a:srgbClr val="2A2A2A"/>
                  </a:solidFill>
                  <a:ea typeface="Pretendard Regular"/>
                </a:rPr>
                <a:t>.</a:t>
              </a:r>
              <a:endParaRPr lang="en-US" sz="2100" b="0" i="0" u="none" strike="noStrike" dirty="0">
                <a:solidFill>
                  <a:srgbClr val="2A2A2A"/>
                </a:solidFill>
                <a:latin typeface="Pretendard Regular"/>
              </a:endParaRPr>
            </a:p>
          </p:txBody>
        </p:sp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370119" y="8723079"/>
              <a:ext cx="1270000" cy="25400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523019" y="2423879"/>
              <a:ext cx="800100" cy="14058900"/>
            </a:xfrm>
            <a:prstGeom prst="rect">
              <a:avLst/>
            </a:prstGeom>
          </p:spPr>
        </p:pic>
        <p:sp>
          <p:nvSpPr>
            <p:cNvPr id="36" name="TextBox 10"/>
            <p:cNvSpPr txBox="1"/>
            <p:nvPr/>
          </p:nvSpPr>
          <p:spPr>
            <a:xfrm>
              <a:off x="2655619" y="8977079"/>
              <a:ext cx="17653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endParaRPr lang="ko-KR" sz="19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2000988" y="8327400"/>
              <a:ext cx="2806700" cy="93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75530"/>
                </a:lnSpc>
              </a:pPr>
              <a:r>
                <a:rPr lang="ko-KR" altLang="en-US" sz="3200" spc="-3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장점</a:t>
              </a:r>
              <a:endParaRPr lang="en-US" sz="3200" b="0" i="0" u="none" strike="noStrike" spc="-300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50" y="-756285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명세서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162746"/>
              </p:ext>
            </p:extLst>
          </p:nvPr>
        </p:nvGraphicFramePr>
        <p:xfrm>
          <a:off x="457200" y="3009900"/>
          <a:ext cx="17373601" cy="5929977"/>
        </p:xfrm>
        <a:graphic>
          <a:graphicData uri="http://schemas.openxmlformats.org/drawingml/2006/table">
            <a:tbl>
              <a:tblPr/>
              <a:tblGrid>
                <a:gridCol w="1173892">
                  <a:extLst>
                    <a:ext uri="{9D8B030D-6E8A-4147-A177-3AD203B41FA5}">
                      <a16:colId xmlns:a16="http://schemas.microsoft.com/office/drawing/2014/main" val="678189136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529803127"/>
                    </a:ext>
                  </a:extLst>
                </a:gridCol>
                <a:gridCol w="2300416">
                  <a:extLst>
                    <a:ext uri="{9D8B030D-6E8A-4147-A177-3AD203B41FA5}">
                      <a16:colId xmlns:a16="http://schemas.microsoft.com/office/drawing/2014/main" val="2361297928"/>
                    </a:ext>
                  </a:extLst>
                </a:gridCol>
                <a:gridCol w="1534298">
                  <a:extLst>
                    <a:ext uri="{9D8B030D-6E8A-4147-A177-3AD203B41FA5}">
                      <a16:colId xmlns:a16="http://schemas.microsoft.com/office/drawing/2014/main" val="2694028661"/>
                    </a:ext>
                  </a:extLst>
                </a:gridCol>
                <a:gridCol w="11191103">
                  <a:extLst>
                    <a:ext uri="{9D8B030D-6E8A-4147-A177-3AD203B41FA5}">
                      <a16:colId xmlns:a16="http://schemas.microsoft.com/office/drawing/2014/main" val="339324347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종류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Index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기능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HTTP method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 path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0914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회원가입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/User/join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782929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로그인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}&amp;pw={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LoginPW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133534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마이페이지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UserInfo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/id={ID}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88980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회원정보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/User/Login/id={ID}&amp;pw={pw}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585210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5509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/travel-info/add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255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02059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여행지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954998"/>
                  </a:ext>
                </a:extLst>
              </a:tr>
              <a:tr h="1585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984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등록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6378669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삭제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delete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214168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수정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put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/{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fesId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881917"/>
                  </a:ext>
                </a:extLst>
              </a:tr>
              <a:tr h="1585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국내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해외 여행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traverl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-info/all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00781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축제 검색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/festivals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7118060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리뷰목록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travelinfo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={travelinfo.id}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15602"/>
                  </a:ext>
                </a:extLst>
              </a:tr>
              <a:tr h="186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리뷰업로드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post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/Review/Write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671771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리뷰 랭킹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/Review/Ranking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330029"/>
                  </a:ext>
                </a:extLst>
              </a:tr>
              <a:tr h="1585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상세페이지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카카오맵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  <a:hlinkClick r:id="rId5"/>
                        </a:rPr>
                        <a:t>https://dapi.kakao.com/v2/local/search/address.json?query=${encodeURIComponent(address)}</a:t>
                      </a:r>
                      <a:endParaRPr lang="en-US" sz="1800" b="0" i="0" u="sng" strike="noStrike" dirty="0">
                        <a:solidFill>
                          <a:srgbClr val="0563C1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44854"/>
                  </a:ext>
                </a:extLst>
              </a:tr>
              <a:tr h="316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길찾기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/way-detail/{id}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6757805"/>
                  </a:ext>
                </a:extLst>
              </a:tr>
              <a:tr h="158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공항편 정보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get</a:t>
                      </a: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airportdetail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082" marR="1082" marT="108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631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175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2CF3F"/>
                </a:solidFill>
                <a:ea typeface="Pretendard Bold"/>
              </a:rPr>
              <a:t>개발 환경 및 기술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7637" y="2539511"/>
            <a:ext cx="4051300" cy="4152925"/>
            <a:chOff x="792107" y="2539511"/>
            <a:chExt cx="4051300" cy="4152925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607" y="3534335"/>
              <a:ext cx="2908300" cy="254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03407" y="1047261"/>
              <a:ext cx="1016000" cy="40005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03407" y="4184186"/>
              <a:ext cx="1016000" cy="4000500"/>
            </a:xfrm>
            <a:prstGeom prst="rect">
              <a:avLst/>
            </a:prstGeom>
          </p:spPr>
        </p:pic>
        <p:sp>
          <p:nvSpPr>
            <p:cNvPr id="64" name="TextBox 11"/>
            <p:cNvSpPr txBox="1"/>
            <p:nvPr/>
          </p:nvSpPr>
          <p:spPr>
            <a:xfrm>
              <a:off x="1213970" y="3771900"/>
              <a:ext cx="3246794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운영체제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Windows11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IDE/ 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편집기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Visual Studio Code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Tool Suite 4(Eclipse)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My SQL</a:t>
              </a:r>
            </a:p>
          </p:txBody>
        </p:sp>
        <p:sp>
          <p:nvSpPr>
            <p:cNvPr id="65" name="TextBox 12"/>
            <p:cNvSpPr txBox="1"/>
            <p:nvPr/>
          </p:nvSpPr>
          <p:spPr>
            <a:xfrm>
              <a:off x="7921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01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개발환경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31737" y="2539511"/>
            <a:ext cx="4051300" cy="4152925"/>
            <a:chOff x="9466207" y="2539511"/>
            <a:chExt cx="4051300" cy="4152925"/>
          </a:xfrm>
        </p:grpSpPr>
        <p:pic>
          <p:nvPicPr>
            <p:cNvPr id="82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707" y="3534335"/>
              <a:ext cx="2908300" cy="25400"/>
            </a:xfrm>
            <a:prstGeom prst="rect">
              <a:avLst/>
            </a:prstGeom>
          </p:spPr>
        </p:pic>
        <p:pic>
          <p:nvPicPr>
            <p:cNvPr id="83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990207" y="1047261"/>
              <a:ext cx="1016000" cy="4000500"/>
            </a:xfrm>
            <a:prstGeom prst="rect">
              <a:avLst/>
            </a:prstGeom>
          </p:spPr>
        </p:pic>
        <p:pic>
          <p:nvPicPr>
            <p:cNvPr id="84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0990207" y="4184186"/>
              <a:ext cx="1016000" cy="4000500"/>
            </a:xfrm>
            <a:prstGeom prst="rect">
              <a:avLst/>
            </a:prstGeom>
          </p:spPr>
        </p:pic>
        <p:sp>
          <p:nvSpPr>
            <p:cNvPr id="89" name="TextBox 25"/>
            <p:cNvSpPr txBox="1"/>
            <p:nvPr/>
          </p:nvSpPr>
          <p:spPr>
            <a:xfrm>
              <a:off x="94662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03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언어 및 프레임워크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1" name="TextBox 11"/>
            <p:cNvSpPr txBox="1"/>
            <p:nvPr/>
          </p:nvSpPr>
          <p:spPr>
            <a:xfrm>
              <a:off x="9834507" y="3771900"/>
              <a:ext cx="35052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프론트엔드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HTML, CSS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JavaScript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</a:t>
              </a: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라이브러리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React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백엔드</a:t>
              </a:r>
              <a:endParaRPr lang="ko-KR" altLang="en-US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Java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프레임워크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Spring 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Boot</a:t>
              </a:r>
            </a:p>
            <a:p>
              <a:pPr lvl="0" algn="just">
                <a:lnSpc>
                  <a:spcPct val="122009"/>
                </a:lnSpc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DB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언어</a:t>
              </a: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-SQL</a:t>
              </a: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01037" y="5562575"/>
            <a:ext cx="4051300" cy="4152925"/>
            <a:chOff x="5135507" y="2539511"/>
            <a:chExt cx="4051300" cy="4152925"/>
          </a:xfrm>
        </p:grpSpPr>
        <p:pic>
          <p:nvPicPr>
            <p:cNvPr id="6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007" y="3534335"/>
              <a:ext cx="2908300" cy="25400"/>
            </a:xfrm>
            <a:prstGeom prst="rect">
              <a:avLst/>
            </a:prstGeom>
          </p:spPr>
        </p:pic>
        <p:pic>
          <p:nvPicPr>
            <p:cNvPr id="7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673850" y="1047261"/>
              <a:ext cx="1016000" cy="4000500"/>
            </a:xfrm>
            <a:prstGeom prst="rect">
              <a:avLst/>
            </a:prstGeom>
          </p:spPr>
        </p:pic>
        <p:pic>
          <p:nvPicPr>
            <p:cNvPr id="79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646807" y="4184186"/>
              <a:ext cx="1016000" cy="4000500"/>
            </a:xfrm>
            <a:prstGeom prst="rect">
              <a:avLst/>
            </a:prstGeom>
          </p:spPr>
        </p:pic>
        <p:sp>
          <p:nvSpPr>
            <p:cNvPr id="81" name="TextBox 17"/>
            <p:cNvSpPr txBox="1"/>
            <p:nvPr/>
          </p:nvSpPr>
          <p:spPr>
            <a:xfrm>
              <a:off x="5135507" y="2837214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42CF3F"/>
                  </a:solidFill>
                  <a:latin typeface="Pretendard Bold"/>
                </a:rPr>
                <a:t>02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ko-KR" altLang="en-US" sz="2400" dirty="0" err="1" smtClean="0">
                  <a:solidFill>
                    <a:srgbClr val="42CF3F"/>
                  </a:solidFill>
                  <a:ea typeface="Pretendard Bold"/>
                </a:rPr>
                <a:t>개발</a:t>
              </a:r>
              <a:r>
                <a:rPr lang="ko-KR" altLang="en-US" sz="2400" dirty="0" smtClean="0">
                  <a:solidFill>
                    <a:srgbClr val="42CF3F"/>
                  </a:solidFill>
                  <a:ea typeface="Pretendard Bold"/>
                </a:rPr>
                <a:t> 도구</a:t>
              </a:r>
              <a:endParaRPr lang="ko-KR" sz="2400" b="0" i="0" u="none" strike="noStrike" dirty="0">
                <a:solidFill>
                  <a:srgbClr val="42CF3F"/>
                </a:solidFill>
                <a:ea typeface="Pretendard Bold"/>
              </a:endParaRPr>
            </a:p>
          </p:txBody>
        </p:sp>
        <p:sp>
          <p:nvSpPr>
            <p:cNvPr id="92" name="TextBox 11"/>
            <p:cNvSpPr txBox="1"/>
            <p:nvPr/>
          </p:nvSpPr>
          <p:spPr>
            <a:xfrm>
              <a:off x="5649857" y="3771900"/>
              <a:ext cx="2984500" cy="266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버전 관리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Git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Sourcetree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패키지 관리자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npm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Maven(Java)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보조 프로그램</a:t>
              </a:r>
              <a:endParaRPr lang="en-US" altLang="ko-KR" dirty="0" smtClean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Postman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560837" y="5562575"/>
            <a:ext cx="4051300" cy="4152925"/>
            <a:chOff x="13695307" y="2539511"/>
            <a:chExt cx="4051300" cy="4152925"/>
          </a:xfrm>
        </p:grpSpPr>
        <p:pic>
          <p:nvPicPr>
            <p:cNvPr id="94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5219307" y="1047261"/>
              <a:ext cx="1016000" cy="4000500"/>
            </a:xfrm>
            <a:prstGeom prst="rect">
              <a:avLst/>
            </a:prstGeom>
          </p:spPr>
        </p:pic>
        <p:pic>
          <p:nvPicPr>
            <p:cNvPr id="95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219307" y="4184186"/>
              <a:ext cx="1016000" cy="4000500"/>
            </a:xfrm>
            <a:prstGeom prst="rect">
              <a:avLst/>
            </a:prstGeom>
          </p:spPr>
        </p:pic>
        <p:sp>
          <p:nvSpPr>
            <p:cNvPr id="96" name="TextBox 25"/>
            <p:cNvSpPr txBox="1"/>
            <p:nvPr/>
          </p:nvSpPr>
          <p:spPr>
            <a:xfrm>
              <a:off x="13695307" y="2774461"/>
              <a:ext cx="40513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 smtClean="0">
                  <a:solidFill>
                    <a:srgbClr val="42CF3F"/>
                  </a:solidFill>
                  <a:latin typeface="Pretendard Bold"/>
                </a:rPr>
                <a:t>04 </a:t>
              </a:r>
              <a:r>
                <a:rPr lang="ko-KR" sz="2400" b="0" i="0" u="none" strike="noStrike" dirty="0" err="1" smtClean="0">
                  <a:solidFill>
                    <a:srgbClr val="42CF3F"/>
                  </a:solidFill>
                  <a:ea typeface="Pretendard Bold"/>
                </a:rPr>
                <a:t>ㅣ</a:t>
              </a:r>
              <a:r>
                <a:rPr lang="en-US" altLang="ko-KR" sz="2400" dirty="0" smtClean="0">
                  <a:solidFill>
                    <a:srgbClr val="42CF3F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API</a:t>
              </a:r>
              <a:endParaRPr lang="ko-KR" sz="2400" b="0" i="0" u="none" strike="noStrike" dirty="0">
                <a:solidFill>
                  <a:srgbClr val="42CF3F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97" name="TextBox 11"/>
            <p:cNvSpPr txBox="1"/>
            <p:nvPr/>
          </p:nvSpPr>
          <p:spPr>
            <a:xfrm>
              <a:off x="14097000" y="3771900"/>
              <a:ext cx="3505200" cy="2487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just">
                <a:lnSpc>
                  <a:spcPct val="122009"/>
                </a:lnSpc>
              </a:pPr>
              <a:r>
                <a:rPr lang="ko-KR" altLang="en-US" dirty="0" err="1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커스텀</a:t>
              </a:r>
              <a:r>
                <a:rPr lang="ko-KR" altLang="en-US" dirty="0" smtClean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/travel-info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/festivals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User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Review</a:t>
              </a:r>
            </a:p>
            <a:p>
              <a:pPr lvl="0" algn="just">
                <a:lnSpc>
                  <a:spcPct val="122009"/>
                </a:lnSpc>
              </a:pPr>
              <a:r>
                <a:rPr lang="ko-KR" altLang="en-US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Local API</a:t>
              </a:r>
            </a:p>
            <a:p>
              <a:pPr marL="342900" lvl="0" indent="-342900" algn="just">
                <a:lnSpc>
                  <a:spcPct val="122009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Kakao</a:t>
              </a:r>
              <a:r>
                <a:rPr lang="en-US" altLang="ko-KR" dirty="0">
                  <a:solidFill>
                    <a:srgbClr val="42CF3F">
                      <a:alpha val="76078"/>
                    </a:srgb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Maps API</a:t>
              </a:r>
            </a:p>
            <a:p>
              <a:pPr lvl="0" algn="just">
                <a:lnSpc>
                  <a:spcPct val="122009"/>
                </a:lnSpc>
              </a:pPr>
              <a:endParaRPr lang="en-US" altLang="ko-KR" dirty="0">
                <a:solidFill>
                  <a:srgbClr val="42CF3F">
                    <a:alpha val="76078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9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3200" y="3534335"/>
              <a:ext cx="2908300" cy="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7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메뉴 구조도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82000" y="30885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82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등록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06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여행 목록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230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1540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랭킹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09084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509084" y="5497464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156420" y="4536361"/>
            <a:ext cx="2362200" cy="685800"/>
          </a:xfrm>
          <a:prstGeom prst="roundRect">
            <a:avLst/>
          </a:prstGeom>
          <a:solidFill>
            <a:srgbClr val="42CF3F"/>
          </a:solidFill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정보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82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등록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306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5306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현황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300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국내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2300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42CF3F"/>
                </a:solidFill>
                <a:latin typeface="+mj-ea"/>
                <a:ea typeface="+mj-ea"/>
              </a:rPr>
              <a:t>해외 여행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15400" y="5374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여행지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15400" y="6288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랭킹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156420" y="54507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여행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156420" y="63651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 상세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23000" y="727194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축제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156420" y="72795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길찾기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156420" y="8193961"/>
            <a:ext cx="2362200" cy="685800"/>
          </a:xfrm>
          <a:prstGeom prst="roundRect">
            <a:avLst/>
          </a:prstGeom>
          <a:noFill/>
          <a:ln>
            <a:solidFill>
              <a:srgbClr val="42C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rgbClr val="42CF3F"/>
                </a:solidFill>
                <a:latin typeface="+mj-ea"/>
                <a:ea typeface="+mj-ea"/>
              </a:rPr>
              <a:t>공항편</a:t>
            </a:r>
            <a:r>
              <a:rPr lang="ko-KR" altLang="en-US" sz="2400" b="1" dirty="0" smtClean="0">
                <a:solidFill>
                  <a:srgbClr val="42CF3F"/>
                </a:solidFill>
                <a:latin typeface="+mj-ea"/>
                <a:ea typeface="+mj-ea"/>
              </a:rPr>
              <a:t> 정보</a:t>
            </a:r>
            <a:endParaRPr lang="ko-KR" altLang="en-US" sz="2400" b="1" dirty="0">
              <a:solidFill>
                <a:srgbClr val="42CF3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29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ERD </a:t>
            </a: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관계도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57500"/>
            <a:ext cx="135636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709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2CF3F"/>
                </a:solidFill>
                <a:ea typeface="Pretendard Bold"/>
              </a:rPr>
              <a:t>상세 기능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(</a:t>
            </a:r>
            <a:r>
              <a:rPr lang="ko-KR" altLang="en-US" sz="7000" dirty="0" err="1" smtClean="0">
                <a:solidFill>
                  <a:srgbClr val="42CF3F"/>
                </a:solidFill>
                <a:ea typeface="Pretendard Bold"/>
              </a:rPr>
              <a:t>메인화면</a:t>
            </a:r>
            <a:r>
              <a:rPr lang="en-US" altLang="ko-KR" sz="7000" dirty="0" smtClean="0">
                <a:solidFill>
                  <a:srgbClr val="42CF3F"/>
                </a:solidFill>
                <a:ea typeface="Pretendard Bold"/>
              </a:rPr>
              <a:t>)</a:t>
            </a:r>
            <a:endParaRPr lang="ko-KR" sz="7000" b="0" i="0" u="none" strike="noStrike" dirty="0">
              <a:solidFill>
                <a:srgbClr val="42CF3F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2CF3F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2CF3F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857500"/>
            <a:ext cx="11963400" cy="6553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66800" y="3314700"/>
            <a:ext cx="9067800" cy="198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랜덤으로 수정 예정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1121</Words>
  <Application>Microsoft Office PowerPoint</Application>
  <PresentationFormat>사용자 지정</PresentationFormat>
  <Paragraphs>315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Pretendard Bold</vt:lpstr>
      <vt:lpstr>Arial</vt:lpstr>
      <vt:lpstr>Pretendard Medium</vt:lpstr>
      <vt:lpstr>Calibri</vt:lpstr>
      <vt:lpstr>Wingdings</vt:lpstr>
      <vt:lpstr>Pretendard Regular</vt:lpstr>
      <vt:lpstr>Poppins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ITPS</cp:lastModifiedBy>
  <cp:revision>50</cp:revision>
  <dcterms:created xsi:type="dcterms:W3CDTF">2006-08-16T00:00:00Z</dcterms:created>
  <dcterms:modified xsi:type="dcterms:W3CDTF">2024-07-16T07:51:11Z</dcterms:modified>
</cp:coreProperties>
</file>